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embeddedFontLst>
    <p:embeddedFont>
      <p:font typeface="Play"/>
      <p:bold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7" roundtripDataSignature="AMtx7mikhf5D5u95SsCfAIPeGg6IB61Ue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customschemas.google.com/relationships/presentationmetadata" Target="metadata"/><Relationship Id="rId16" Type="http://schemas.openxmlformats.org/officeDocument/2006/relationships/font" Target="fonts/Play-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f24a9e5248_0_1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g2f24a9e5248_0_1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223" name="Google Shape;223;g2f24a9e5248_0_1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5" name="Google Shape;235;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236" name="Google Shape;236;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 name="Google Shape;98;p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99" name="Google Shape;99;p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f24a9e5248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g2f24a9e5248_0_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15" name="Google Shape;115;g2f24a9e5248_0_3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f24a9e5248_0_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3" name="Google Shape;133;g2f24a9e5248_0_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34" name="Google Shape;134;g2f24a9e5248_0_5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f24a9e5248_0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g2f24a9e5248_0_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53" name="Google Shape;153;g2f24a9e5248_0_8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f24a9e5248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g2f24a9e5248_0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70" name="Google Shape;170;g2f24a9e5248_0_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f24a9e5248_0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g2f24a9e5248_0_1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88" name="Google Shape;188;g2f24a9e5248_0_10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f24a9e5248_0_1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g2f24a9e5248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36"/>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7"/>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7"/>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2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28"/>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2" name="Google Shape;22;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2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3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3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3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3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3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3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3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3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3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3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3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35"/>
          <p:cNvSpPr/>
          <p:nvPr>
            <p:ph idx="2" type="pic"/>
          </p:nvPr>
        </p:nvSpPr>
        <p:spPr>
          <a:xfrm>
            <a:off x="5183188" y="987425"/>
            <a:ext cx="6172200" cy="4873625"/>
          </a:xfrm>
          <a:prstGeom prst="rect">
            <a:avLst/>
          </a:prstGeom>
          <a:noFill/>
          <a:ln>
            <a:noFill/>
          </a:ln>
        </p:spPr>
      </p:sp>
      <p:sp>
        <p:nvSpPr>
          <p:cNvPr id="68" name="Google Shape;68;p35"/>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image" Target="../media/image12.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jpg"/><Relationship Id="rId4" Type="http://schemas.openxmlformats.org/officeDocument/2006/relationships/image" Target="../media/image12.pn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jpg"/><Relationship Id="rId4" Type="http://schemas.openxmlformats.org/officeDocument/2006/relationships/image" Target="../media/image12.png"/><Relationship Id="rId9" Type="http://schemas.openxmlformats.org/officeDocument/2006/relationships/hyperlink" Target="https://github.com/jhonathanmpg/f1-analysis/blob/main/pbix/F1%20-%20Dashboard.pbix" TargetMode="External"/><Relationship Id="rId5" Type="http://schemas.openxmlformats.org/officeDocument/2006/relationships/image" Target="../media/image11.png"/><Relationship Id="rId6" Type="http://schemas.openxmlformats.org/officeDocument/2006/relationships/hyperlink" Target="https://github.com/jhonathanmpg/f1-analysis.git" TargetMode="External"/><Relationship Id="rId7" Type="http://schemas.openxmlformats.org/officeDocument/2006/relationships/hyperlink" Target="https://sqlitebrowser.org/" TargetMode="External"/><Relationship Id="rId8" Type="http://schemas.openxmlformats.org/officeDocument/2006/relationships/hyperlink" Target="https://www.microsoft.com/es-es/power-platform/products/power-bi?msockid=23617480ab18654c0ec0605aaa81640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jpg"/><Relationship Id="rId4" Type="http://schemas.openxmlformats.org/officeDocument/2006/relationships/image" Target="../media/image12.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jpg"/><Relationship Id="rId4" Type="http://schemas.openxmlformats.org/officeDocument/2006/relationships/image" Target="../media/image12.png"/><Relationship Id="rId5" Type="http://schemas.openxmlformats.org/officeDocument/2006/relationships/image" Target="../media/image1.png"/><Relationship Id="rId6"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12.png"/><Relationship Id="rId5" Type="http://schemas.openxmlformats.org/officeDocument/2006/relationships/image" Target="../media/image1.png"/><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12.png"/><Relationship Id="rId5" Type="http://schemas.openxmlformats.org/officeDocument/2006/relationships/image" Target="../media/image1.png"/><Relationship Id="rId6"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jpg"/><Relationship Id="rId4" Type="http://schemas.openxmlformats.org/officeDocument/2006/relationships/image" Target="../media/image12.png"/><Relationship Id="rId5" Type="http://schemas.openxmlformats.org/officeDocument/2006/relationships/image" Target="../media/image1.png"/><Relationship Id="rId6" Type="http://schemas.openxmlformats.org/officeDocument/2006/relationships/image" Target="../media/image6.png"/><Relationship Id="rId7"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9.jpg"/><Relationship Id="rId4" Type="http://schemas.openxmlformats.org/officeDocument/2006/relationships/image" Target="../media/image12.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jpg"/><Relationship Id="rId4" Type="http://schemas.openxmlformats.org/officeDocument/2006/relationships/image" Target="../media/image12.png"/><Relationship Id="rId5"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jpg"/><Relationship Id="rId4" Type="http://schemas.openxmlformats.org/officeDocument/2006/relationships/image" Target="../media/image12.png"/><Relationship Id="rId5"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2"/>
          <p:cNvPicPr preferRelativeResize="0"/>
          <p:nvPr/>
        </p:nvPicPr>
        <p:blipFill rotWithShape="1">
          <a:blip r:embed="rId3">
            <a:alphaModFix/>
          </a:blip>
          <a:srcRect b="4198" l="0" r="0" t="11427"/>
          <a:stretch/>
        </p:blipFill>
        <p:spPr>
          <a:xfrm>
            <a:off x="0" y="0"/>
            <a:ext cx="12192000" cy="6858000"/>
          </a:xfrm>
          <a:prstGeom prst="rect">
            <a:avLst/>
          </a:prstGeom>
          <a:noFill/>
          <a:ln>
            <a:noFill/>
          </a:ln>
        </p:spPr>
      </p:pic>
      <p:pic>
        <p:nvPicPr>
          <p:cNvPr id="89" name="Google Shape;89;p2"/>
          <p:cNvPicPr preferRelativeResize="0"/>
          <p:nvPr/>
        </p:nvPicPr>
        <p:blipFill rotWithShape="1">
          <a:blip r:embed="rId4">
            <a:alphaModFix/>
          </a:blip>
          <a:srcRect b="4198" l="0" r="0" t="11427"/>
          <a:stretch/>
        </p:blipFill>
        <p:spPr>
          <a:xfrm>
            <a:off x="0" y="-1"/>
            <a:ext cx="12192000" cy="6858000"/>
          </a:xfrm>
          <a:prstGeom prst="rect">
            <a:avLst/>
          </a:prstGeom>
          <a:noFill/>
          <a:ln>
            <a:noFill/>
          </a:ln>
        </p:spPr>
      </p:pic>
      <p:sp>
        <p:nvSpPr>
          <p:cNvPr id="90" name="Google Shape;90;p2"/>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1" name="Google Shape;91;p2"/>
          <p:cNvSpPr/>
          <p:nvPr/>
        </p:nvSpPr>
        <p:spPr>
          <a:xfrm>
            <a:off x="-2227673" y="-4894673"/>
            <a:ext cx="16647300" cy="16647300"/>
          </a:xfrm>
          <a:prstGeom prst="ellipse">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2" name="Google Shape;92;p2"/>
          <p:cNvSpPr/>
          <p:nvPr/>
        </p:nvSpPr>
        <p:spPr>
          <a:xfrm>
            <a:off x="-2" y="6039853"/>
            <a:ext cx="12192000" cy="818146"/>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3" name="Google Shape;93;p2"/>
          <p:cNvSpPr/>
          <p:nvPr/>
        </p:nvSpPr>
        <p:spPr>
          <a:xfrm>
            <a:off x="0" y="1"/>
            <a:ext cx="12192000" cy="68580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4" name="Google Shape;94;p2"/>
          <p:cNvSpPr txBox="1"/>
          <p:nvPr/>
        </p:nvSpPr>
        <p:spPr>
          <a:xfrm>
            <a:off x="1708300" y="3361750"/>
            <a:ext cx="8346000" cy="2678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lt1"/>
                </a:solidFill>
                <a:latin typeface="Play"/>
                <a:ea typeface="Play"/>
                <a:cs typeface="Play"/>
                <a:sym typeface="Play"/>
              </a:rPr>
              <a:t>F</a:t>
            </a:r>
            <a:r>
              <a:rPr b="1" lang="en-US" sz="2800">
                <a:solidFill>
                  <a:schemeClr val="lt1"/>
                </a:solidFill>
                <a:latin typeface="Play"/>
                <a:ea typeface="Play"/>
                <a:cs typeface="Play"/>
                <a:sym typeface="Play"/>
              </a:rPr>
              <a:t>Ó</a:t>
            </a:r>
            <a:r>
              <a:rPr b="1" i="0" lang="en-US" sz="2800" u="none" cap="none" strike="noStrike">
                <a:solidFill>
                  <a:schemeClr val="lt1"/>
                </a:solidFill>
                <a:latin typeface="Play"/>
                <a:ea typeface="Play"/>
                <a:cs typeface="Play"/>
                <a:sym typeface="Play"/>
              </a:rPr>
              <a:t>RMULA 1 </a:t>
            </a:r>
            <a:br>
              <a:rPr b="1" lang="en-US" sz="2800">
                <a:solidFill>
                  <a:schemeClr val="lt1"/>
                </a:solidFill>
                <a:latin typeface="Play"/>
                <a:ea typeface="Play"/>
                <a:cs typeface="Play"/>
                <a:sym typeface="Play"/>
              </a:rPr>
            </a:br>
            <a:br>
              <a:rPr b="1" lang="en-US" sz="2800">
                <a:solidFill>
                  <a:schemeClr val="lt1"/>
                </a:solidFill>
                <a:latin typeface="Play"/>
                <a:ea typeface="Play"/>
                <a:cs typeface="Play"/>
                <a:sym typeface="Play"/>
              </a:rPr>
            </a:br>
            <a:r>
              <a:rPr b="1" lang="en-US" sz="2800">
                <a:solidFill>
                  <a:schemeClr val="lt1"/>
                </a:solidFill>
                <a:latin typeface="Play"/>
                <a:ea typeface="Play"/>
                <a:cs typeface="Play"/>
                <a:sym typeface="Play"/>
              </a:rPr>
              <a:t>ANÁLISIS</a:t>
            </a:r>
            <a:r>
              <a:rPr b="1" lang="en-US" sz="2800">
                <a:solidFill>
                  <a:schemeClr val="lt1"/>
                </a:solidFill>
                <a:latin typeface="Play"/>
                <a:ea typeface="Play"/>
                <a:cs typeface="Play"/>
                <a:sym typeface="Play"/>
              </a:rPr>
              <a:t> DE DATOS</a:t>
            </a:r>
            <a:endParaRPr b="1" sz="2800">
              <a:solidFill>
                <a:schemeClr val="lt1"/>
              </a:solidFill>
              <a:latin typeface="Play"/>
              <a:ea typeface="Play"/>
              <a:cs typeface="Play"/>
              <a:sym typeface="Play"/>
            </a:endParaRPr>
          </a:p>
          <a:p>
            <a:pPr indent="0" lvl="0" marL="0" marR="0" rtl="0" algn="ctr">
              <a:spcBef>
                <a:spcPts val="0"/>
              </a:spcBef>
              <a:spcAft>
                <a:spcPts val="0"/>
              </a:spcAft>
              <a:buNone/>
            </a:pPr>
            <a:r>
              <a:t/>
            </a:r>
            <a:endParaRPr b="1" sz="2800">
              <a:solidFill>
                <a:schemeClr val="lt1"/>
              </a:solidFill>
              <a:latin typeface="Play"/>
              <a:ea typeface="Play"/>
              <a:cs typeface="Play"/>
              <a:sym typeface="Play"/>
            </a:endParaRPr>
          </a:p>
          <a:p>
            <a:pPr indent="0" lvl="0" marL="0" marR="0" rtl="0" algn="ctr">
              <a:spcBef>
                <a:spcPts val="0"/>
              </a:spcBef>
              <a:spcAft>
                <a:spcPts val="0"/>
              </a:spcAft>
              <a:buNone/>
            </a:pPr>
            <a:r>
              <a:rPr b="1" lang="en-US" sz="2800">
                <a:solidFill>
                  <a:schemeClr val="lt1"/>
                </a:solidFill>
                <a:latin typeface="Play"/>
                <a:ea typeface="Play"/>
                <a:cs typeface="Play"/>
                <a:sym typeface="Play"/>
              </a:rPr>
              <a:t>AGOSTO 2024</a:t>
            </a:r>
            <a:endParaRPr b="1" sz="2800">
              <a:solidFill>
                <a:schemeClr val="lt1"/>
              </a:solidFill>
              <a:latin typeface="Play"/>
              <a:ea typeface="Play"/>
              <a:cs typeface="Play"/>
              <a:sym typeface="Play"/>
            </a:endParaRPr>
          </a:p>
          <a:p>
            <a:pPr indent="0" lvl="0" marL="0" marR="0" rtl="0" algn="ctr">
              <a:spcBef>
                <a:spcPts val="0"/>
              </a:spcBef>
              <a:spcAft>
                <a:spcPts val="0"/>
              </a:spcAft>
              <a:buNone/>
            </a:pPr>
            <a:r>
              <a:t/>
            </a:r>
            <a:endParaRPr b="1" i="0" sz="2800" u="none" cap="none" strike="noStrike">
              <a:solidFill>
                <a:schemeClr val="lt1"/>
              </a:solidFill>
              <a:latin typeface="Play"/>
              <a:ea typeface="Play"/>
              <a:cs typeface="Play"/>
              <a:sym typeface="Play"/>
            </a:endParaRPr>
          </a:p>
        </p:txBody>
      </p:sp>
      <p:pic>
        <p:nvPicPr>
          <p:cNvPr id="95" name="Google Shape;95;p2"/>
          <p:cNvPicPr preferRelativeResize="0"/>
          <p:nvPr/>
        </p:nvPicPr>
        <p:blipFill rotWithShape="1">
          <a:blip r:embed="rId5">
            <a:alphaModFix/>
          </a:blip>
          <a:srcRect b="0" l="0" r="0" t="0"/>
          <a:stretch/>
        </p:blipFill>
        <p:spPr>
          <a:xfrm>
            <a:off x="3745430" y="1543366"/>
            <a:ext cx="4694990" cy="117374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2000"/>
                                        <p:tgtEl>
                                          <p:spTgt spid="94"/>
                                        </p:tgtEl>
                                      </p:cBhvr>
                                    </p:animEffect>
                                  </p:childTnLst>
                                </p:cTn>
                              </p:par>
                              <p:par>
                                <p:cTn fill="hold" nodeType="withEffect" presetClass="entr" presetID="1" presetSubtype="0">
                                  <p:stCondLst>
                                    <p:cond delay="0"/>
                                  </p:stCondLst>
                                  <p:childTnLst>
                                    <p:set>
                                      <p:cBhvr>
                                        <p:cTn dur="1" fill="hold">
                                          <p:stCondLst>
                                            <p:cond delay="0"/>
                                          </p:stCondLst>
                                        </p:cTn>
                                        <p:tgtEl>
                                          <p:spTgt spid="9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g2f24a9e5248_0_14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226" name="Google Shape;226;g2f24a9e5248_0_14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227" name="Google Shape;227;g2f24a9e5248_0_14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8" name="Google Shape;228;g2f24a9e5248_0_143"/>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9" name="Google Shape;229;g2f24a9e5248_0_143"/>
          <p:cNvSpPr txBox="1"/>
          <p:nvPr/>
        </p:nvSpPr>
        <p:spPr>
          <a:xfrm>
            <a:off x="610425" y="287825"/>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BREVE EXPLICACIÓN DE LA VISUALIZACIÓN</a:t>
            </a:r>
            <a:endParaRPr sz="2200"/>
          </a:p>
        </p:txBody>
      </p:sp>
      <p:sp>
        <p:nvSpPr>
          <p:cNvPr id="230" name="Google Shape;230;g2f24a9e5248_0_143"/>
          <p:cNvSpPr txBox="1"/>
          <p:nvPr/>
        </p:nvSpPr>
        <p:spPr>
          <a:xfrm>
            <a:off x="1119550" y="1385400"/>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pic>
        <p:nvPicPr>
          <p:cNvPr id="231" name="Google Shape;231;g2f24a9e5248_0_143"/>
          <p:cNvPicPr preferRelativeResize="0"/>
          <p:nvPr/>
        </p:nvPicPr>
        <p:blipFill rotWithShape="1">
          <a:blip r:embed="rId5">
            <a:alphaModFix/>
          </a:blip>
          <a:srcRect b="0" l="0" r="0" t="0"/>
          <a:stretch/>
        </p:blipFill>
        <p:spPr>
          <a:xfrm>
            <a:off x="10004486" y="6357928"/>
            <a:ext cx="1639925" cy="409981"/>
          </a:xfrm>
          <a:prstGeom prst="rect">
            <a:avLst/>
          </a:prstGeom>
          <a:noFill/>
          <a:ln>
            <a:noFill/>
          </a:ln>
        </p:spPr>
      </p:pic>
      <p:sp>
        <p:nvSpPr>
          <p:cNvPr id="232" name="Google Shape;232;g2f24a9e5248_0_143"/>
          <p:cNvSpPr txBox="1"/>
          <p:nvPr/>
        </p:nvSpPr>
        <p:spPr>
          <a:xfrm>
            <a:off x="610425" y="780413"/>
            <a:ext cx="10546800" cy="618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US" sz="1800">
                <a:solidFill>
                  <a:schemeClr val="lt1"/>
                </a:solidFill>
                <a:latin typeface="Play"/>
                <a:ea typeface="Play"/>
                <a:cs typeface="Play"/>
                <a:sym typeface="Play"/>
              </a:rPr>
              <a:t>Las visualizaciones desarrolladas tienen como objetivo principal profundizar en el análisis exploratorio de los datos, planteando nuevas preguntas y destacando los KPI más relevantes para evaluar el rendimiento en la Fórmula 1</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Uno de los KPI más significativos identificados es la posición de salida (“Grid”) que muestra una fuerte correlación con las victorias de pilotos y escuderías.</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Puntos vs. Victorias: Identificación de Pilotos Excepcionales (Points) con respecto a las victorias (Wins), Otro aspecto crucial analizado es la relación entre la cantidad de puntos (Points) y las victorias (Wins). Esta visualización resalta a pilotos que se desvían de la tendencia general, como Lewis Hamilton</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Carreras Finalizadas y Rendimiento Consistente: </a:t>
            </a:r>
            <a:r>
              <a:rPr lang="en-US" sz="1800">
                <a:solidFill>
                  <a:schemeClr val="lt1"/>
                </a:solidFill>
                <a:latin typeface="Play"/>
                <a:ea typeface="Play"/>
                <a:cs typeface="Play"/>
                <a:sym typeface="Play"/>
              </a:rPr>
              <a:t>En la tabla de indicadores, se destacan las métricas clave como la cantidad de Carreras Finalizadas (Races Finished), los Podios logrados, y el porcentaje de Victorias (% Wins). Estos indicadores son fundamentales para evaluar la consistencia y efectividad de los pilotos en la competición, proporcionando una visión clara del éxito sostenido a lo largo del tiempo.</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Análisis de Circuitos (Vueltas Máximas y Frecuencia de Carreras) los gráficos de barras y el mapa interactivo con burbujas proporcionan un análisis detallado de los circuitos, mostrando la cantidad máxima de vueltas por circuito y la frecuencia de carreras celebradas en diferentes locaciones globales. Esta visualización no solo refleja la historia y la importancia de cada circuito, sino también el comportamiento y rendimiento de los pilotos y escuderías en diversas condiciones de carrera.</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pic>
        <p:nvPicPr>
          <p:cNvPr id="238" name="Google Shape;238;p25"/>
          <p:cNvPicPr preferRelativeResize="0"/>
          <p:nvPr/>
        </p:nvPicPr>
        <p:blipFill rotWithShape="1">
          <a:blip r:embed="rId3">
            <a:alphaModFix/>
          </a:blip>
          <a:srcRect b="4198" l="0" r="0" t="11427"/>
          <a:stretch/>
        </p:blipFill>
        <p:spPr>
          <a:xfrm>
            <a:off x="0" y="0"/>
            <a:ext cx="12192000" cy="6858000"/>
          </a:xfrm>
          <a:prstGeom prst="rect">
            <a:avLst/>
          </a:prstGeom>
          <a:noFill/>
          <a:ln>
            <a:noFill/>
          </a:ln>
        </p:spPr>
      </p:pic>
      <p:pic>
        <p:nvPicPr>
          <p:cNvPr id="239" name="Google Shape;239;p25"/>
          <p:cNvPicPr preferRelativeResize="0"/>
          <p:nvPr/>
        </p:nvPicPr>
        <p:blipFill rotWithShape="1">
          <a:blip r:embed="rId4">
            <a:alphaModFix/>
          </a:blip>
          <a:srcRect b="4198" l="0" r="0" t="11427"/>
          <a:stretch/>
        </p:blipFill>
        <p:spPr>
          <a:xfrm>
            <a:off x="0" y="-1"/>
            <a:ext cx="12192000" cy="6858000"/>
          </a:xfrm>
          <a:prstGeom prst="rect">
            <a:avLst/>
          </a:prstGeom>
          <a:noFill/>
          <a:ln>
            <a:noFill/>
          </a:ln>
        </p:spPr>
      </p:pic>
      <p:sp>
        <p:nvSpPr>
          <p:cNvPr id="240" name="Google Shape;240;p25"/>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1" name="Google Shape;241;p25"/>
          <p:cNvSpPr/>
          <p:nvPr/>
        </p:nvSpPr>
        <p:spPr>
          <a:xfrm>
            <a:off x="-2" y="6039853"/>
            <a:ext cx="12192000" cy="818146"/>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2" name="Google Shape;242;p25"/>
          <p:cNvSpPr/>
          <p:nvPr/>
        </p:nvSpPr>
        <p:spPr>
          <a:xfrm>
            <a:off x="-2806995" y="4459079"/>
            <a:ext cx="8083029" cy="1025111"/>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3" name="Google Shape;243;p25"/>
          <p:cNvSpPr txBox="1"/>
          <p:nvPr/>
        </p:nvSpPr>
        <p:spPr>
          <a:xfrm>
            <a:off x="2893460" y="1373810"/>
            <a:ext cx="6376737" cy="181588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chemeClr val="lt1"/>
                </a:solidFill>
                <a:latin typeface="Play"/>
                <a:ea typeface="Play"/>
                <a:cs typeface="Play"/>
                <a:sym typeface="Play"/>
              </a:rPr>
              <a:t>FORMULA 1 ROLEX BELGIAN GRAND PRIX 2022</a:t>
            </a:r>
            <a:endParaRPr/>
          </a:p>
          <a:p>
            <a:pPr indent="0" lvl="0" marL="0" marR="0" rtl="0" algn="ctr">
              <a:spcBef>
                <a:spcPts val="0"/>
              </a:spcBef>
              <a:spcAft>
                <a:spcPts val="0"/>
              </a:spcAft>
              <a:buNone/>
            </a:pPr>
            <a:r>
              <a:rPr b="1" lang="en-US" sz="2800">
                <a:solidFill>
                  <a:srgbClr val="E00500"/>
                </a:solidFill>
                <a:latin typeface="Play"/>
                <a:ea typeface="Play"/>
                <a:cs typeface="Play"/>
                <a:sym typeface="Play"/>
              </a:rPr>
              <a:t>SCHEDULE</a:t>
            </a:r>
            <a:endParaRPr/>
          </a:p>
          <a:p>
            <a:pPr indent="0" lvl="0" marL="0" marR="0" rtl="0" algn="ctr">
              <a:spcBef>
                <a:spcPts val="0"/>
              </a:spcBef>
              <a:spcAft>
                <a:spcPts val="0"/>
              </a:spcAft>
              <a:buNone/>
            </a:pPr>
            <a:r>
              <a:t/>
            </a:r>
            <a:endParaRPr b="1" sz="2800">
              <a:solidFill>
                <a:schemeClr val="lt1"/>
              </a:solidFill>
              <a:latin typeface="Play"/>
              <a:ea typeface="Play"/>
              <a:cs typeface="Play"/>
              <a:sym typeface="Play"/>
            </a:endParaRPr>
          </a:p>
        </p:txBody>
      </p:sp>
      <p:pic>
        <p:nvPicPr>
          <p:cNvPr id="244" name="Google Shape;244;p25"/>
          <p:cNvPicPr preferRelativeResize="0"/>
          <p:nvPr/>
        </p:nvPicPr>
        <p:blipFill rotWithShape="1">
          <a:blip r:embed="rId5">
            <a:alphaModFix/>
          </a:blip>
          <a:srcRect b="0" l="0" r="0" t="23467"/>
          <a:stretch/>
        </p:blipFill>
        <p:spPr>
          <a:xfrm>
            <a:off x="5560149" y="448275"/>
            <a:ext cx="1071694" cy="710928"/>
          </a:xfrm>
          <a:prstGeom prst="rect">
            <a:avLst/>
          </a:prstGeom>
          <a:noFill/>
          <a:ln cap="flat" cmpd="sng" w="9525">
            <a:solidFill>
              <a:schemeClr val="lt1"/>
            </a:solidFill>
            <a:prstDash val="solid"/>
            <a:round/>
            <a:headEnd len="sm" w="sm" type="none"/>
            <a:tailEnd len="sm" w="sm" type="none"/>
          </a:ln>
        </p:spPr>
      </p:pic>
      <p:sp>
        <p:nvSpPr>
          <p:cNvPr id="245" name="Google Shape;245;p25"/>
          <p:cNvSpPr txBox="1"/>
          <p:nvPr/>
        </p:nvSpPr>
        <p:spPr>
          <a:xfrm>
            <a:off x="4503805" y="2932794"/>
            <a:ext cx="3156046"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26-28 AUGUST</a:t>
            </a:r>
            <a:endParaRPr/>
          </a:p>
        </p:txBody>
      </p:sp>
      <p:sp>
        <p:nvSpPr>
          <p:cNvPr id="246" name="Google Shape;246;p25"/>
          <p:cNvSpPr txBox="1"/>
          <p:nvPr/>
        </p:nvSpPr>
        <p:spPr>
          <a:xfrm>
            <a:off x="4014707" y="3473076"/>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PRACTICE 1	</a:t>
            </a:r>
            <a:r>
              <a:rPr lang="en-US" sz="1800">
                <a:solidFill>
                  <a:schemeClr val="lt1"/>
                </a:solidFill>
                <a:latin typeface="Play"/>
                <a:ea typeface="Play"/>
                <a:cs typeface="Play"/>
                <a:sym typeface="Play"/>
              </a:rPr>
              <a:t>FRI	14:00-15:00</a:t>
            </a:r>
            <a:endParaRPr/>
          </a:p>
        </p:txBody>
      </p:sp>
      <p:sp>
        <p:nvSpPr>
          <p:cNvPr id="247" name="Google Shape;247;p25"/>
          <p:cNvSpPr txBox="1"/>
          <p:nvPr/>
        </p:nvSpPr>
        <p:spPr>
          <a:xfrm>
            <a:off x="4014707" y="3881688"/>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PRACTICE 2	</a:t>
            </a:r>
            <a:r>
              <a:rPr lang="en-US" sz="1800">
                <a:solidFill>
                  <a:schemeClr val="lt1"/>
                </a:solidFill>
                <a:latin typeface="Play"/>
                <a:ea typeface="Play"/>
                <a:cs typeface="Play"/>
                <a:sym typeface="Play"/>
              </a:rPr>
              <a:t>FRI	17:00-18:00</a:t>
            </a:r>
            <a:endParaRPr/>
          </a:p>
        </p:txBody>
      </p:sp>
      <p:sp>
        <p:nvSpPr>
          <p:cNvPr id="248" name="Google Shape;248;p25"/>
          <p:cNvSpPr txBox="1"/>
          <p:nvPr/>
        </p:nvSpPr>
        <p:spPr>
          <a:xfrm>
            <a:off x="4014707" y="4290300"/>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PRACTICE 3	</a:t>
            </a:r>
            <a:r>
              <a:rPr b="1" lang="en-US" sz="1800">
                <a:solidFill>
                  <a:schemeClr val="lt1"/>
                </a:solidFill>
                <a:latin typeface="Play"/>
                <a:ea typeface="Play"/>
                <a:cs typeface="Play"/>
                <a:sym typeface="Play"/>
              </a:rPr>
              <a:t>SAT	</a:t>
            </a:r>
            <a:r>
              <a:rPr lang="en-US" sz="1800">
                <a:solidFill>
                  <a:schemeClr val="lt1"/>
                </a:solidFill>
                <a:latin typeface="Play"/>
                <a:ea typeface="Play"/>
                <a:cs typeface="Play"/>
                <a:sym typeface="Play"/>
              </a:rPr>
              <a:t>13:00-14:00</a:t>
            </a:r>
            <a:endParaRPr/>
          </a:p>
        </p:txBody>
      </p:sp>
      <p:sp>
        <p:nvSpPr>
          <p:cNvPr id="249" name="Google Shape;249;p25"/>
          <p:cNvSpPr txBox="1"/>
          <p:nvPr/>
        </p:nvSpPr>
        <p:spPr>
          <a:xfrm>
            <a:off x="4014707" y="4698912"/>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QUALIFYING	</a:t>
            </a:r>
            <a:r>
              <a:rPr b="1" lang="en-US" sz="1800">
                <a:solidFill>
                  <a:schemeClr val="lt1"/>
                </a:solidFill>
                <a:latin typeface="Play"/>
                <a:ea typeface="Play"/>
                <a:cs typeface="Play"/>
                <a:sym typeface="Play"/>
              </a:rPr>
              <a:t>SAT	</a:t>
            </a:r>
            <a:r>
              <a:rPr lang="en-US" sz="1800">
                <a:solidFill>
                  <a:schemeClr val="lt1"/>
                </a:solidFill>
                <a:latin typeface="Play"/>
                <a:ea typeface="Play"/>
                <a:cs typeface="Play"/>
                <a:sym typeface="Play"/>
              </a:rPr>
              <a:t>16:00-17:00</a:t>
            </a:r>
            <a:endParaRPr/>
          </a:p>
        </p:txBody>
      </p:sp>
      <p:sp>
        <p:nvSpPr>
          <p:cNvPr id="250" name="Google Shape;250;p25"/>
          <p:cNvSpPr txBox="1"/>
          <p:nvPr/>
        </p:nvSpPr>
        <p:spPr>
          <a:xfrm>
            <a:off x="4014707" y="5107524"/>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E00500"/>
                </a:solidFill>
                <a:latin typeface="Play"/>
                <a:ea typeface="Play"/>
                <a:cs typeface="Play"/>
                <a:sym typeface="Play"/>
              </a:rPr>
              <a:t>RACE		</a:t>
            </a:r>
            <a:r>
              <a:rPr b="1" lang="en-US" sz="1800">
                <a:solidFill>
                  <a:srgbClr val="E00500"/>
                </a:solidFill>
                <a:latin typeface="Play"/>
                <a:ea typeface="Play"/>
                <a:cs typeface="Play"/>
                <a:sym typeface="Play"/>
              </a:rPr>
              <a:t>SAT	</a:t>
            </a:r>
            <a:r>
              <a:rPr lang="en-US" sz="1800">
                <a:solidFill>
                  <a:srgbClr val="E00500"/>
                </a:solidFill>
                <a:latin typeface="Play"/>
                <a:ea typeface="Play"/>
                <a:cs typeface="Play"/>
                <a:sym typeface="Play"/>
              </a:rPr>
              <a:t>15:00</a:t>
            </a:r>
            <a:endParaRPr/>
          </a:p>
        </p:txBody>
      </p:sp>
      <p:sp>
        <p:nvSpPr>
          <p:cNvPr id="251" name="Google Shape;251;p25"/>
          <p:cNvSpPr/>
          <p:nvPr/>
        </p:nvSpPr>
        <p:spPr>
          <a:xfrm>
            <a:off x="-4" y="0"/>
            <a:ext cx="12192000" cy="6857999"/>
          </a:xfrm>
          <a:prstGeom prst="rect">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2" name="Google Shape;252;p25"/>
          <p:cNvSpPr txBox="1"/>
          <p:nvPr/>
        </p:nvSpPr>
        <p:spPr>
          <a:xfrm>
            <a:off x="624375" y="196800"/>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DOCUMENTACIÓN</a:t>
            </a:r>
            <a:endParaRPr sz="2200"/>
          </a:p>
        </p:txBody>
      </p:sp>
      <p:sp>
        <p:nvSpPr>
          <p:cNvPr id="253" name="Google Shape;253;p25"/>
          <p:cNvSpPr txBox="1"/>
          <p:nvPr/>
        </p:nvSpPr>
        <p:spPr>
          <a:xfrm>
            <a:off x="736100" y="671838"/>
            <a:ext cx="10546800" cy="5971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US" sz="1800">
                <a:solidFill>
                  <a:schemeClr val="lt1"/>
                </a:solidFill>
                <a:latin typeface="Play"/>
                <a:ea typeface="Play"/>
                <a:cs typeface="Play"/>
                <a:sym typeface="Play"/>
              </a:rPr>
              <a:t>El proyecto está publicado en github en el siguiente enlace: </a:t>
            </a:r>
            <a:r>
              <a:rPr lang="en-US" sz="1100" u="sng">
                <a:solidFill>
                  <a:schemeClr val="hlink"/>
                </a:solidFill>
                <a:hlinkClick r:id="rId6"/>
              </a:rPr>
              <a:t>https://github.com/jhonathanmpg/f1-analysis.git</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El cual contiene un README.md con el paso a paso de la ingesta de datos, transformación y carga de la misma.</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Para este análisis se usó principalmente Python 3.12.2 en un archivo Jupyter Notebook con las siguientes librerías: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matplotlib==3.9.1.post1  (visualizaciones)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missingno==0.5.2  (visualizaciones de datos faltantes o nulos)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numpy==2.0.1 (manejo de datos)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pandas==2.2.2 (manejo de datos)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plotly==5.23.0  (visualizaciones)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seaborn==0.13.2 (visualizaciones)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ydata_profiling==4.9.0 (esta para generar reportes iniciales e identificar correlaciones)</a:t>
            </a:r>
            <a:endParaRPr sz="1050">
              <a:solidFill>
                <a:srgbClr val="AE81FF"/>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AE81FF"/>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800">
                <a:solidFill>
                  <a:schemeClr val="lt1"/>
                </a:solidFill>
                <a:latin typeface="Play"/>
                <a:ea typeface="Play"/>
                <a:cs typeface="Play"/>
                <a:sym typeface="Play"/>
              </a:rPr>
              <a:t>También se usó el DB Browser (</a:t>
            </a:r>
            <a:r>
              <a:rPr lang="en-US" sz="1100" u="sng">
                <a:solidFill>
                  <a:schemeClr val="hlink"/>
                </a:solidFill>
                <a:hlinkClick r:id="rId7"/>
              </a:rPr>
              <a:t>DB Browser for SQLite (sqlitebrowser.org)</a:t>
            </a:r>
            <a:r>
              <a:rPr lang="en-US" sz="1800">
                <a:solidFill>
                  <a:schemeClr val="lt1"/>
                </a:solidFill>
                <a:latin typeface="Play"/>
                <a:ea typeface="Play"/>
                <a:cs typeface="Play"/>
                <a:sym typeface="Play"/>
              </a:rPr>
              <a:t>) para visualizar el archivo .db (sqlite) que contenía la información de circuitos que no brindaban en los .csv</a:t>
            </a:r>
            <a:endParaRPr sz="1800">
              <a:solidFill>
                <a:schemeClr val="lt1"/>
              </a:solidFill>
              <a:latin typeface="Play"/>
              <a:ea typeface="Play"/>
              <a:cs typeface="Play"/>
              <a:sym typeface="Play"/>
            </a:endParaRPr>
          </a:p>
          <a:p>
            <a:pPr indent="0" lvl="0" marL="0" rtl="0" algn="l">
              <a:lnSpc>
                <a:spcPct val="135714"/>
              </a:lnSpc>
              <a:spcBef>
                <a:spcPts val="0"/>
              </a:spcBef>
              <a:spcAft>
                <a:spcPts val="0"/>
              </a:spcAft>
              <a:buNone/>
            </a:pPr>
            <a:r>
              <a:t/>
            </a:r>
            <a:endParaRPr sz="1800">
              <a:solidFill>
                <a:schemeClr val="lt1"/>
              </a:solidFill>
              <a:latin typeface="Play"/>
              <a:ea typeface="Play"/>
              <a:cs typeface="Play"/>
              <a:sym typeface="Play"/>
            </a:endParaRPr>
          </a:p>
          <a:p>
            <a:pPr indent="0" lvl="0" marL="0" rtl="0" algn="l">
              <a:lnSpc>
                <a:spcPct val="135714"/>
              </a:lnSpc>
              <a:spcBef>
                <a:spcPts val="0"/>
              </a:spcBef>
              <a:spcAft>
                <a:spcPts val="0"/>
              </a:spcAft>
              <a:buNone/>
            </a:pPr>
            <a:r>
              <a:rPr lang="en-US" sz="1800">
                <a:solidFill>
                  <a:schemeClr val="lt1"/>
                </a:solidFill>
                <a:latin typeface="Play"/>
                <a:ea typeface="Play"/>
                <a:cs typeface="Play"/>
                <a:sym typeface="Play"/>
              </a:rPr>
              <a:t>Para la visualización se usó Power BI (</a:t>
            </a:r>
            <a:r>
              <a:rPr lang="en-US" sz="1100" u="sng">
                <a:solidFill>
                  <a:schemeClr val="hlink"/>
                </a:solidFill>
                <a:hlinkClick r:id="rId8"/>
              </a:rPr>
              <a:t>Power BI: visualización de datos | Microsoft Power Platform</a:t>
            </a:r>
            <a:r>
              <a:rPr lang="en-US" sz="1800">
                <a:solidFill>
                  <a:schemeClr val="lt1"/>
                </a:solidFill>
                <a:latin typeface="Play"/>
                <a:ea typeface="Play"/>
                <a:cs typeface="Play"/>
                <a:sym typeface="Play"/>
              </a:rPr>
              <a:t>) para descargar la misma pueden usar el siguiente enlace:  </a:t>
            </a:r>
            <a:r>
              <a:rPr lang="en-US" sz="1100" u="sng">
                <a:solidFill>
                  <a:schemeClr val="hlink"/>
                </a:solidFill>
                <a:hlinkClick r:id="rId9"/>
              </a:rPr>
              <a:t>f1-analysis/pbix/F1 - Dashboard.pbix at main · jhonathanmpg/f1-analysis (github.com)</a:t>
            </a:r>
            <a:endParaRPr sz="1800">
              <a:solidFill>
                <a:schemeClr val="lt1"/>
              </a:solidFill>
              <a:latin typeface="Play"/>
              <a:ea typeface="Play"/>
              <a:cs typeface="Play"/>
              <a:sym typeface="Pl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24"/>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02" name="Google Shape;102;p24"/>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03" name="Google Shape;103;p24"/>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4" name="Google Shape;104;p24"/>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5" name="Google Shape;105;p24"/>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6" name="Google Shape;106;p24"/>
          <p:cNvSpPr txBox="1"/>
          <p:nvPr/>
        </p:nvSpPr>
        <p:spPr>
          <a:xfrm>
            <a:off x="-923715" y="10"/>
            <a:ext cx="6376800" cy="1385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b="1" sz="2800">
              <a:solidFill>
                <a:schemeClr val="lt1"/>
              </a:solidFill>
              <a:latin typeface="Play"/>
              <a:ea typeface="Play"/>
              <a:cs typeface="Play"/>
              <a:sym typeface="Play"/>
            </a:endParaRPr>
          </a:p>
          <a:p>
            <a:pPr indent="0" lvl="0" marL="0" marR="0" rtl="0" algn="ctr">
              <a:spcBef>
                <a:spcPts val="0"/>
              </a:spcBef>
              <a:spcAft>
                <a:spcPts val="0"/>
              </a:spcAft>
              <a:buNone/>
            </a:pPr>
            <a:r>
              <a:rPr b="1" lang="en-US" sz="2800">
                <a:solidFill>
                  <a:schemeClr val="lt1"/>
                </a:solidFill>
                <a:latin typeface="Play"/>
                <a:ea typeface="Play"/>
                <a:cs typeface="Play"/>
                <a:sym typeface="Play"/>
              </a:rPr>
              <a:t>DATOS UTILIZADOS</a:t>
            </a:r>
            <a:endParaRPr b="1" sz="2800">
              <a:solidFill>
                <a:schemeClr val="lt1"/>
              </a:solidFill>
              <a:latin typeface="Play"/>
              <a:ea typeface="Play"/>
              <a:cs typeface="Play"/>
              <a:sym typeface="Play"/>
            </a:endParaRPr>
          </a:p>
          <a:p>
            <a:pPr indent="0" lvl="0" marL="0" marR="0" rtl="0" algn="ctr">
              <a:spcBef>
                <a:spcPts val="0"/>
              </a:spcBef>
              <a:spcAft>
                <a:spcPts val="0"/>
              </a:spcAft>
              <a:buNone/>
            </a:pPr>
            <a:r>
              <a:t/>
            </a:r>
            <a:endParaRPr b="1" sz="2800">
              <a:solidFill>
                <a:schemeClr val="lt1"/>
              </a:solidFill>
              <a:latin typeface="Play"/>
              <a:ea typeface="Play"/>
              <a:cs typeface="Play"/>
              <a:sym typeface="Play"/>
            </a:endParaRPr>
          </a:p>
        </p:txBody>
      </p:sp>
      <p:sp>
        <p:nvSpPr>
          <p:cNvPr id="107" name="Google Shape;107;p24"/>
          <p:cNvSpPr txBox="1"/>
          <p:nvPr/>
        </p:nvSpPr>
        <p:spPr>
          <a:xfrm>
            <a:off x="846999" y="967575"/>
            <a:ext cx="4056900" cy="369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Font typeface="Arial"/>
              <a:buNone/>
            </a:pPr>
            <a:r>
              <a:rPr b="1" lang="en-US" sz="1800">
                <a:solidFill>
                  <a:schemeClr val="lt1"/>
                </a:solidFill>
                <a:latin typeface="Play"/>
                <a:ea typeface="Play"/>
                <a:cs typeface="Play"/>
                <a:sym typeface="Play"/>
              </a:rPr>
              <a:t>CARACTERISTICAS DEL DATASET</a:t>
            </a:r>
            <a:endParaRPr/>
          </a:p>
        </p:txBody>
      </p:sp>
      <p:sp>
        <p:nvSpPr>
          <p:cNvPr id="108" name="Google Shape;108;p24"/>
          <p:cNvSpPr txBox="1"/>
          <p:nvPr/>
        </p:nvSpPr>
        <p:spPr>
          <a:xfrm>
            <a:off x="1167975" y="1402725"/>
            <a:ext cx="9657300" cy="17547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US" sz="1800">
                <a:solidFill>
                  <a:schemeClr val="lt1"/>
                </a:solidFill>
                <a:latin typeface="Play"/>
                <a:ea typeface="Play"/>
                <a:cs typeface="Play"/>
                <a:sym typeface="Play"/>
              </a:rPr>
              <a:t>Se extrajeron y analizaron registros provenientes de los archivos (csv y db). Estos datos brinda la información histórica relevante sobre los, constructores, corredores, paradas en los pits y los resultados históricos de la </a:t>
            </a:r>
            <a:r>
              <a:rPr b="1" lang="en-US" sz="1800">
                <a:solidFill>
                  <a:schemeClr val="lt1"/>
                </a:solidFill>
                <a:latin typeface="Play"/>
                <a:ea typeface="Play"/>
                <a:cs typeface="Play"/>
                <a:sym typeface="Play"/>
              </a:rPr>
              <a:t>FÓRMULA 1 </a:t>
            </a:r>
            <a:r>
              <a:rPr lang="en-US" sz="1800">
                <a:solidFill>
                  <a:schemeClr val="lt1"/>
                </a:solidFill>
                <a:latin typeface="Play"/>
                <a:ea typeface="Play"/>
                <a:cs typeface="Play"/>
                <a:sym typeface="Play"/>
              </a:rPr>
              <a:t>desde el año 2000 al 2024.</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Incluyen:</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Clr>
                <a:schemeClr val="dk1"/>
              </a:buClr>
              <a:buFont typeface="Arial"/>
              <a:buNone/>
            </a:pPr>
            <a:r>
              <a:t/>
            </a:r>
            <a:endParaRPr sz="1800">
              <a:solidFill>
                <a:schemeClr val="lt1"/>
              </a:solidFill>
              <a:latin typeface="Play"/>
              <a:ea typeface="Play"/>
              <a:cs typeface="Play"/>
              <a:sym typeface="Play"/>
            </a:endParaRPr>
          </a:p>
        </p:txBody>
      </p:sp>
      <p:sp>
        <p:nvSpPr>
          <p:cNvPr id="109" name="Google Shape;109;p24"/>
          <p:cNvSpPr txBox="1"/>
          <p:nvPr/>
        </p:nvSpPr>
        <p:spPr>
          <a:xfrm>
            <a:off x="1248850" y="2622850"/>
            <a:ext cx="10546800" cy="3694200"/>
          </a:xfrm>
          <a:prstGeom prst="rect">
            <a:avLst/>
          </a:prstGeom>
          <a:noFill/>
          <a:ln>
            <a:noFill/>
          </a:ln>
        </p:spPr>
        <p:txBody>
          <a:bodyPr anchorCtr="0" anchor="t" bIns="45700" lIns="91425" spcFirstLastPara="1" rIns="91425" wrap="square" tIns="45700">
            <a:spAutoFit/>
          </a:bodyPr>
          <a:lstStyle/>
          <a:p>
            <a:pPr indent="-342900" lvl="0" marL="457200" marR="0" rtl="0" algn="l">
              <a:lnSpc>
                <a:spcPct val="100000"/>
              </a:lnSpc>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Clasificación de Constructores - (constructor_standings.csv) : Puntos y posiciones de equipos.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Constructores -</a:t>
            </a:r>
            <a:r>
              <a:rPr b="1" lang="en-US" sz="1800">
                <a:solidFill>
                  <a:schemeClr val="lt1"/>
                </a:solidFill>
                <a:latin typeface="Play"/>
                <a:ea typeface="Play"/>
                <a:cs typeface="Play"/>
                <a:sym typeface="Play"/>
              </a:rPr>
              <a:t> (constructors.csv) :</a:t>
            </a:r>
            <a:r>
              <a:rPr lang="en-US" sz="1800">
                <a:solidFill>
                  <a:schemeClr val="lt1"/>
                </a:solidFill>
                <a:latin typeface="Play"/>
                <a:ea typeface="Play"/>
                <a:cs typeface="Play"/>
                <a:sym typeface="Play"/>
              </a:rPr>
              <a:t> Detalles generales de equipos.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Clasificación de Pilotos -</a:t>
            </a:r>
            <a:r>
              <a:rPr b="1" lang="en-US" sz="1800">
                <a:solidFill>
                  <a:schemeClr val="lt1"/>
                </a:solidFill>
                <a:latin typeface="Play"/>
                <a:ea typeface="Play"/>
                <a:cs typeface="Play"/>
                <a:sym typeface="Play"/>
              </a:rPr>
              <a:t> (driver_standings.csv): </a:t>
            </a:r>
            <a:r>
              <a:rPr lang="en-US" sz="1800">
                <a:solidFill>
                  <a:schemeClr val="lt1"/>
                </a:solidFill>
                <a:latin typeface="Play"/>
                <a:ea typeface="Play"/>
                <a:cs typeface="Play"/>
                <a:sym typeface="Play"/>
              </a:rPr>
              <a:t>Puntos y posiciones de pilotos</a:t>
            </a:r>
            <a:r>
              <a:rPr b="1" lang="en-US" sz="1800">
                <a:solidFill>
                  <a:schemeClr val="lt1"/>
                </a:solidFill>
                <a:latin typeface="Play"/>
                <a:ea typeface="Play"/>
                <a:cs typeface="Play"/>
                <a:sym typeface="Play"/>
              </a:rPr>
              <a:t>.</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Pilotos - </a:t>
            </a:r>
            <a:r>
              <a:rPr b="1" lang="en-US" sz="1800">
                <a:solidFill>
                  <a:schemeClr val="lt1"/>
                </a:solidFill>
                <a:latin typeface="Play"/>
                <a:ea typeface="Play"/>
                <a:cs typeface="Play"/>
                <a:sym typeface="Play"/>
              </a:rPr>
              <a:t>(drivers.csv) : </a:t>
            </a:r>
            <a:r>
              <a:rPr lang="en-US" sz="1800">
                <a:solidFill>
                  <a:schemeClr val="lt1"/>
                </a:solidFill>
                <a:latin typeface="Play"/>
                <a:ea typeface="Play"/>
                <a:cs typeface="Play"/>
                <a:sym typeface="Play"/>
              </a:rPr>
              <a:t> Información personal de pilotos.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Resultados de Clasificación -</a:t>
            </a:r>
            <a:r>
              <a:rPr b="1" lang="en-US" sz="1800">
                <a:solidFill>
                  <a:schemeClr val="lt1"/>
                </a:solidFill>
                <a:latin typeface="Play"/>
                <a:ea typeface="Play"/>
                <a:cs typeface="Play"/>
                <a:sym typeface="Play"/>
              </a:rPr>
              <a:t> (qualifying_results.csv) :</a:t>
            </a:r>
            <a:r>
              <a:rPr lang="en-US" sz="1800">
                <a:solidFill>
                  <a:schemeClr val="lt1"/>
                </a:solidFill>
                <a:latin typeface="Play"/>
                <a:ea typeface="Play"/>
                <a:cs typeface="Play"/>
                <a:sym typeface="Play"/>
              </a:rPr>
              <a:t> Tiempos y posiciones en clasificación.</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Paradas en Boxes -</a:t>
            </a:r>
            <a:r>
              <a:rPr b="1" lang="en-US" sz="1800">
                <a:solidFill>
                  <a:schemeClr val="lt1"/>
                </a:solidFill>
                <a:latin typeface="Play"/>
                <a:ea typeface="Play"/>
                <a:cs typeface="Play"/>
                <a:sym typeface="Play"/>
              </a:rPr>
              <a:t> (pitstops.csv) : </a:t>
            </a:r>
            <a:r>
              <a:rPr lang="en-US" sz="1800">
                <a:solidFill>
                  <a:schemeClr val="lt1"/>
                </a:solidFill>
                <a:latin typeface="Play"/>
                <a:ea typeface="Play"/>
                <a:cs typeface="Play"/>
                <a:sym typeface="Play"/>
              </a:rPr>
              <a:t>Duración y número de paradas.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Resultados de Carreras - </a:t>
            </a:r>
            <a:r>
              <a:rPr b="1" lang="en-US" sz="1800">
                <a:solidFill>
                  <a:schemeClr val="lt1"/>
                </a:solidFill>
                <a:latin typeface="Play"/>
                <a:ea typeface="Play"/>
                <a:cs typeface="Play"/>
                <a:sym typeface="Play"/>
              </a:rPr>
              <a:t>(results.csv) : </a:t>
            </a:r>
            <a:r>
              <a:rPr lang="en-US" sz="1800">
                <a:solidFill>
                  <a:schemeClr val="lt1"/>
                </a:solidFill>
                <a:latin typeface="Play"/>
                <a:ea typeface="Play"/>
                <a:cs typeface="Play"/>
                <a:sym typeface="Play"/>
              </a:rPr>
              <a:t>Posiciones finales y tiempos.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Resultados de Clasificación (Detallado) -</a:t>
            </a:r>
            <a:r>
              <a:rPr b="1" lang="en-US" sz="1800">
                <a:solidFill>
                  <a:schemeClr val="lt1"/>
                </a:solidFill>
                <a:latin typeface="Play"/>
                <a:ea typeface="Play"/>
                <a:cs typeface="Play"/>
                <a:sym typeface="Play"/>
              </a:rPr>
              <a:t> (results_qualy.csv) : </a:t>
            </a:r>
            <a:r>
              <a:rPr lang="en-US" sz="1800">
                <a:solidFill>
                  <a:schemeClr val="lt1"/>
                </a:solidFill>
                <a:latin typeface="Play"/>
                <a:ea typeface="Play"/>
                <a:cs typeface="Play"/>
                <a:sym typeface="Play"/>
              </a:rPr>
              <a:t>Tiempos promedios en clasificación.</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Historial de Resultados - </a:t>
            </a:r>
            <a:r>
              <a:rPr b="1" lang="en-US" sz="1800">
                <a:solidFill>
                  <a:schemeClr val="lt1"/>
                </a:solidFill>
                <a:latin typeface="Play"/>
                <a:ea typeface="Play"/>
                <a:cs typeface="Play"/>
                <a:sym typeface="Play"/>
              </a:rPr>
              <a:t>(results_history.csv): </a:t>
            </a:r>
            <a:r>
              <a:rPr lang="en-US" sz="1800">
                <a:solidFill>
                  <a:schemeClr val="lt1"/>
                </a:solidFill>
                <a:latin typeface="Play"/>
                <a:ea typeface="Play"/>
                <a:cs typeface="Play"/>
                <a:sym typeface="Play"/>
              </a:rPr>
              <a:t>Rendimiento histórico de pilotos.</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Char char="●"/>
            </a:pPr>
            <a:r>
              <a:rPr lang="en-US" sz="1800">
                <a:solidFill>
                  <a:schemeClr val="lt1"/>
                </a:solidFill>
                <a:latin typeface="Play"/>
                <a:ea typeface="Play"/>
                <a:cs typeface="Play"/>
                <a:sym typeface="Play"/>
              </a:rPr>
              <a:t>Circuitos</a:t>
            </a:r>
            <a:r>
              <a:rPr lang="en-US" sz="1800">
                <a:solidFill>
                  <a:schemeClr val="lt1"/>
                </a:solidFill>
                <a:latin typeface="Play"/>
                <a:ea typeface="Play"/>
                <a:cs typeface="Play"/>
                <a:sym typeface="Play"/>
              </a:rPr>
              <a:t> - </a:t>
            </a:r>
            <a:r>
              <a:rPr b="1" lang="en-US" sz="1800">
                <a:solidFill>
                  <a:schemeClr val="lt1"/>
                </a:solidFill>
                <a:latin typeface="Play"/>
                <a:ea typeface="Play"/>
                <a:cs typeface="Play"/>
                <a:sym typeface="Play"/>
              </a:rPr>
              <a:t>(circuits.csv): </a:t>
            </a:r>
            <a:r>
              <a:rPr lang="en-US" sz="1800">
                <a:solidFill>
                  <a:schemeClr val="lt1"/>
                </a:solidFill>
                <a:latin typeface="Play"/>
                <a:ea typeface="Play"/>
                <a:cs typeface="Play"/>
                <a:sym typeface="Play"/>
              </a:rPr>
              <a:t>Este último se extrajo del .db y nos brinda los datos para georeferenciar los circuitos</a:t>
            </a:r>
            <a:endParaRPr b="1" sz="1800">
              <a:solidFill>
                <a:schemeClr val="lt1"/>
              </a:solidFill>
              <a:latin typeface="Play"/>
              <a:ea typeface="Play"/>
              <a:cs typeface="Play"/>
              <a:sym typeface="Play"/>
            </a:endParaRPr>
          </a:p>
          <a:p>
            <a:pPr indent="0" lvl="0" marL="0" marR="0" rtl="0" algn="l">
              <a:spcBef>
                <a:spcPts val="0"/>
              </a:spcBef>
              <a:spcAft>
                <a:spcPts val="0"/>
              </a:spcAft>
              <a:buNone/>
            </a:pPr>
            <a:r>
              <a:t/>
            </a:r>
            <a:endParaRPr b="1" sz="1800">
              <a:solidFill>
                <a:schemeClr val="lt1"/>
              </a:solidFill>
              <a:latin typeface="Play"/>
              <a:ea typeface="Play"/>
              <a:cs typeface="Play"/>
              <a:sym typeface="Play"/>
            </a:endParaRPr>
          </a:p>
        </p:txBody>
      </p:sp>
      <p:sp>
        <p:nvSpPr>
          <p:cNvPr id="110" name="Google Shape;110;p24"/>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11" name="Google Shape;111;p24"/>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childTnLst>
                          </p:cTn>
                        </p:par>
                        <p:par>
                          <p:cTn fill="hold">
                            <p:stCondLst>
                              <p:cond delay="2000"/>
                            </p:stCondLst>
                            <p:childTnLst>
                              <p:par>
                                <p:cTn fill="hold" nodeType="afterEffect" presetClass="entr" presetID="10" presetSubtype="0">
                                  <p:stCondLst>
                                    <p:cond delay="100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g2f24a9e5248_0_30"/>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18" name="Google Shape;118;g2f24a9e5248_0_30"/>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19" name="Google Shape;119;g2f24a9e5248_0_30"/>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0" name="Google Shape;120;g2f24a9e5248_0_30"/>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1" name="Google Shape;121;g2f24a9e5248_0_30"/>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2" name="Google Shape;122;g2f24a9e5248_0_30"/>
          <p:cNvSpPr txBox="1"/>
          <p:nvPr/>
        </p:nvSpPr>
        <p:spPr>
          <a:xfrm>
            <a:off x="483850" y="534600"/>
            <a:ext cx="8458800" cy="430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200">
                <a:solidFill>
                  <a:schemeClr val="lt1"/>
                </a:solidFill>
                <a:latin typeface="Play"/>
                <a:ea typeface="Play"/>
                <a:cs typeface="Play"/>
                <a:sym typeface="Play"/>
              </a:rPr>
              <a:t>VISUALIZACIONES GENERALES POR EQUIPO</a:t>
            </a:r>
            <a:endParaRPr sz="1800"/>
          </a:p>
        </p:txBody>
      </p:sp>
      <p:sp>
        <p:nvSpPr>
          <p:cNvPr id="123" name="Google Shape;123;g2f24a9e5248_0_30"/>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24" name="Google Shape;124;g2f24a9e5248_0_30"/>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25" name="Google Shape;125;g2f24a9e5248_0_30"/>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pic>
        <p:nvPicPr>
          <p:cNvPr id="126" name="Google Shape;126;g2f24a9e5248_0_30"/>
          <p:cNvPicPr preferRelativeResize="0"/>
          <p:nvPr/>
        </p:nvPicPr>
        <p:blipFill>
          <a:blip r:embed="rId6">
            <a:alphaModFix/>
          </a:blip>
          <a:stretch>
            <a:fillRect/>
          </a:stretch>
        </p:blipFill>
        <p:spPr>
          <a:xfrm>
            <a:off x="406051" y="1402725"/>
            <a:ext cx="7429376" cy="4225501"/>
          </a:xfrm>
          <a:prstGeom prst="rect">
            <a:avLst/>
          </a:prstGeom>
          <a:noFill/>
          <a:ln>
            <a:noFill/>
          </a:ln>
        </p:spPr>
      </p:pic>
      <p:sp>
        <p:nvSpPr>
          <p:cNvPr id="127" name="Google Shape;127;g2f24a9e5248_0_30"/>
          <p:cNvSpPr txBox="1"/>
          <p:nvPr/>
        </p:nvSpPr>
        <p:spPr>
          <a:xfrm>
            <a:off x="7962125" y="1402725"/>
            <a:ext cx="3984600" cy="4248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Podemos ver:</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Promedio de puntos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Total de victorias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Total de puntos por temporada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Top 10 constructores por número de </a:t>
            </a:r>
            <a:r>
              <a:rPr lang="en-US" sz="1800">
                <a:solidFill>
                  <a:schemeClr val="lt1"/>
                </a:solidFill>
                <a:latin typeface="Play"/>
                <a:ea typeface="Play"/>
                <a:cs typeface="Play"/>
                <a:sym typeface="Play"/>
              </a:rPr>
              <a:t>victorias</a:t>
            </a:r>
            <a:endParaRPr sz="1800">
              <a:solidFill>
                <a:schemeClr val="lt1"/>
              </a:solidFill>
              <a:latin typeface="Play"/>
              <a:ea typeface="Play"/>
              <a:cs typeface="Play"/>
              <a:sym typeface="Play"/>
            </a:endParaRPr>
          </a:p>
          <a:p>
            <a:pPr indent="0" lvl="0" marL="45720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Se observa que el promedio de puntos tiende a incrementarse a medida que avanza la temporada, lo que apoya la hipótesis de que los constructores mejoran su rendimiento en las rondas finales.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cxnSp>
        <p:nvCxnSpPr>
          <p:cNvPr id="128" name="Google Shape;128;g2f24a9e5248_0_30"/>
          <p:cNvCxnSpPr/>
          <p:nvPr/>
        </p:nvCxnSpPr>
        <p:spPr>
          <a:xfrm flipH="1" rot="10800000">
            <a:off x="975150" y="1641875"/>
            <a:ext cx="2879400" cy="1245600"/>
          </a:xfrm>
          <a:prstGeom prst="straightConnector1">
            <a:avLst/>
          </a:prstGeom>
          <a:noFill/>
          <a:ln cap="flat" cmpd="sng" w="9525">
            <a:solidFill>
              <a:srgbClr val="10C600"/>
            </a:solidFill>
            <a:prstDash val="solid"/>
            <a:round/>
            <a:headEnd len="med" w="med" type="none"/>
            <a:tailEnd len="med" w="med" type="triangle"/>
          </a:ln>
        </p:spPr>
      </p:cxnSp>
      <p:cxnSp>
        <p:nvCxnSpPr>
          <p:cNvPr id="129" name="Google Shape;129;g2f24a9e5248_0_30"/>
          <p:cNvCxnSpPr/>
          <p:nvPr/>
        </p:nvCxnSpPr>
        <p:spPr>
          <a:xfrm flipH="1" rot="10800000">
            <a:off x="4556925" y="1649100"/>
            <a:ext cx="1983900" cy="1149000"/>
          </a:xfrm>
          <a:prstGeom prst="straightConnector1">
            <a:avLst/>
          </a:prstGeom>
          <a:noFill/>
          <a:ln cap="flat" cmpd="sng" w="9525">
            <a:solidFill>
              <a:srgbClr val="10C600"/>
            </a:solidFill>
            <a:prstDash val="solid"/>
            <a:round/>
            <a:headEnd len="med" w="med" type="none"/>
            <a:tailEnd len="med" w="med" type="triangle"/>
          </a:ln>
        </p:spPr>
      </p:cxnSp>
      <p:cxnSp>
        <p:nvCxnSpPr>
          <p:cNvPr id="130" name="Google Shape;130;g2f24a9e5248_0_30"/>
          <p:cNvCxnSpPr/>
          <p:nvPr/>
        </p:nvCxnSpPr>
        <p:spPr>
          <a:xfrm>
            <a:off x="7119775" y="1649225"/>
            <a:ext cx="608100" cy="1025700"/>
          </a:xfrm>
          <a:prstGeom prst="straightConnector1">
            <a:avLst/>
          </a:prstGeom>
          <a:noFill/>
          <a:ln cap="flat" cmpd="sng" w="9525">
            <a:solidFill>
              <a:srgbClr val="E005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g2f24a9e5248_0_59"/>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37" name="Google Shape;137;g2f24a9e5248_0_59"/>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38" name="Google Shape;138;g2f24a9e5248_0_59"/>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9" name="Google Shape;139;g2f24a9e5248_0_59"/>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0" name="Google Shape;140;g2f24a9e5248_0_59"/>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1" name="Google Shape;141;g2f24a9e5248_0_59"/>
          <p:cNvSpPr txBox="1"/>
          <p:nvPr/>
        </p:nvSpPr>
        <p:spPr>
          <a:xfrm>
            <a:off x="469875" y="548550"/>
            <a:ext cx="6924900" cy="430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200">
                <a:solidFill>
                  <a:schemeClr val="lt1"/>
                </a:solidFill>
                <a:latin typeface="Play"/>
                <a:ea typeface="Play"/>
                <a:cs typeface="Play"/>
                <a:sym typeface="Play"/>
              </a:rPr>
              <a:t>VISUALIZACIONES GENERALES POR PILOTO</a:t>
            </a:r>
            <a:endParaRPr sz="1800"/>
          </a:p>
        </p:txBody>
      </p:sp>
      <p:sp>
        <p:nvSpPr>
          <p:cNvPr id="142" name="Google Shape;142;g2f24a9e5248_0_59"/>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43" name="Google Shape;143;g2f24a9e5248_0_59"/>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44" name="Google Shape;144;g2f24a9e5248_0_59"/>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
        <p:nvSpPr>
          <p:cNvPr id="145" name="Google Shape;145;g2f24a9e5248_0_59"/>
          <p:cNvSpPr txBox="1"/>
          <p:nvPr/>
        </p:nvSpPr>
        <p:spPr>
          <a:xfrm>
            <a:off x="7990675" y="473700"/>
            <a:ext cx="3984600" cy="5910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Podemos ver:</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Promedio de puntos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Total de victorias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Top 5 pilotos por número de victorias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Se observa el mismo patrón alcista de puntos por ronda y victorias por ronda que en el gráfico por equipo</a:t>
            </a:r>
            <a:endParaRPr sz="1800">
              <a:solidFill>
                <a:schemeClr val="lt1"/>
              </a:solidFill>
              <a:latin typeface="Play"/>
              <a:ea typeface="Play"/>
              <a:cs typeface="Play"/>
              <a:sym typeface="Play"/>
            </a:endParaRPr>
          </a:p>
          <a:p>
            <a:pPr indent="0" lvl="0" marL="45720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Podemos observar que, en general, los puntos tienden a incrementarse en las rondas finales.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la distribución de victorias a lo largo de las rondas, indicando que algunas rondas, especialmente las finales, son más competitivas en términos de victorias.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pic>
        <p:nvPicPr>
          <p:cNvPr id="146" name="Google Shape;146;g2f24a9e5248_0_59"/>
          <p:cNvPicPr preferRelativeResize="0"/>
          <p:nvPr/>
        </p:nvPicPr>
        <p:blipFill>
          <a:blip r:embed="rId6">
            <a:alphaModFix/>
          </a:blip>
          <a:stretch>
            <a:fillRect/>
          </a:stretch>
        </p:blipFill>
        <p:spPr>
          <a:xfrm>
            <a:off x="557500" y="1414048"/>
            <a:ext cx="7090626" cy="4029924"/>
          </a:xfrm>
          <a:prstGeom prst="rect">
            <a:avLst/>
          </a:prstGeom>
          <a:noFill/>
          <a:ln>
            <a:noFill/>
          </a:ln>
        </p:spPr>
      </p:pic>
      <p:cxnSp>
        <p:nvCxnSpPr>
          <p:cNvPr id="147" name="Google Shape;147;g2f24a9e5248_0_59"/>
          <p:cNvCxnSpPr/>
          <p:nvPr/>
        </p:nvCxnSpPr>
        <p:spPr>
          <a:xfrm flipH="1" rot="10800000">
            <a:off x="975150" y="1641875"/>
            <a:ext cx="2879400" cy="1245600"/>
          </a:xfrm>
          <a:prstGeom prst="straightConnector1">
            <a:avLst/>
          </a:prstGeom>
          <a:noFill/>
          <a:ln cap="flat" cmpd="sng" w="9525">
            <a:solidFill>
              <a:srgbClr val="10C600"/>
            </a:solidFill>
            <a:prstDash val="solid"/>
            <a:round/>
            <a:headEnd len="med" w="med" type="none"/>
            <a:tailEnd len="med" w="med" type="triangle"/>
          </a:ln>
        </p:spPr>
      </p:cxnSp>
      <p:cxnSp>
        <p:nvCxnSpPr>
          <p:cNvPr id="148" name="Google Shape;148;g2f24a9e5248_0_59"/>
          <p:cNvCxnSpPr/>
          <p:nvPr/>
        </p:nvCxnSpPr>
        <p:spPr>
          <a:xfrm flipH="1" rot="10800000">
            <a:off x="4556925" y="1649100"/>
            <a:ext cx="1983900" cy="1149000"/>
          </a:xfrm>
          <a:prstGeom prst="straightConnector1">
            <a:avLst/>
          </a:prstGeom>
          <a:noFill/>
          <a:ln cap="flat" cmpd="sng" w="9525">
            <a:solidFill>
              <a:srgbClr val="10C600"/>
            </a:solidFill>
            <a:prstDash val="solid"/>
            <a:round/>
            <a:headEnd len="med" w="med" type="none"/>
            <a:tailEnd len="med" w="med" type="triangle"/>
          </a:ln>
        </p:spPr>
      </p:cxnSp>
      <p:cxnSp>
        <p:nvCxnSpPr>
          <p:cNvPr id="149" name="Google Shape;149;g2f24a9e5248_0_59"/>
          <p:cNvCxnSpPr/>
          <p:nvPr/>
        </p:nvCxnSpPr>
        <p:spPr>
          <a:xfrm>
            <a:off x="6975950" y="1634475"/>
            <a:ext cx="579600" cy="929100"/>
          </a:xfrm>
          <a:prstGeom prst="straightConnector1">
            <a:avLst/>
          </a:prstGeom>
          <a:noFill/>
          <a:ln cap="flat" cmpd="sng" w="9525">
            <a:solidFill>
              <a:srgbClr val="E005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g2f24a9e5248_0_80"/>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56" name="Google Shape;156;g2f24a9e5248_0_80"/>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57" name="Google Shape;157;g2f24a9e5248_0_80"/>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8" name="Google Shape;158;g2f24a9e5248_0_80"/>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9" name="Google Shape;159;g2f24a9e5248_0_80"/>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0" name="Google Shape;160;g2f24a9e5248_0_80"/>
          <p:cNvSpPr txBox="1"/>
          <p:nvPr/>
        </p:nvSpPr>
        <p:spPr>
          <a:xfrm>
            <a:off x="847000" y="632325"/>
            <a:ext cx="6924900" cy="415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100">
                <a:solidFill>
                  <a:schemeClr val="lt1"/>
                </a:solidFill>
                <a:latin typeface="Play"/>
                <a:ea typeface="Play"/>
                <a:cs typeface="Play"/>
                <a:sym typeface="Play"/>
              </a:rPr>
              <a:t>VISUALIZACIONES GENERALES PITSTOPS</a:t>
            </a:r>
            <a:endParaRPr sz="1700"/>
          </a:p>
        </p:txBody>
      </p:sp>
      <p:sp>
        <p:nvSpPr>
          <p:cNvPr id="161" name="Google Shape;161;g2f24a9e5248_0_80"/>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62" name="Google Shape;162;g2f24a9e5248_0_80"/>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63" name="Google Shape;163;g2f24a9e5248_0_80"/>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
        <p:nvSpPr>
          <p:cNvPr id="164" name="Google Shape;164;g2f24a9e5248_0_80"/>
          <p:cNvSpPr txBox="1"/>
          <p:nvPr/>
        </p:nvSpPr>
        <p:spPr>
          <a:xfrm>
            <a:off x="7962125" y="1402725"/>
            <a:ext cx="3984600" cy="39711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Podemos ver:</a:t>
            </a:r>
            <a:endParaRPr b="1" sz="1800">
              <a:solidFill>
                <a:schemeClr val="lt1"/>
              </a:solidFill>
              <a:latin typeface="Play"/>
              <a:ea typeface="Play"/>
              <a:cs typeface="Play"/>
              <a:sym typeface="Play"/>
            </a:endParaRPr>
          </a:p>
          <a:p>
            <a:pPr indent="0" lvl="0" marL="0" rtl="0" algn="l">
              <a:spcBef>
                <a:spcPts val="0"/>
              </a:spcBef>
              <a:spcAft>
                <a:spcPts val="0"/>
              </a:spcAft>
              <a:buNone/>
            </a:pPr>
            <a:r>
              <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Promedio de Tiempos en Q1 por Temporada</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Se m</a:t>
            </a:r>
            <a:r>
              <a:rPr lang="en-US" sz="1800">
                <a:solidFill>
                  <a:schemeClr val="lt1"/>
                </a:solidFill>
                <a:latin typeface="Play"/>
                <a:ea typeface="Play"/>
                <a:cs typeface="Play"/>
                <a:sym typeface="Play"/>
              </a:rPr>
              <a:t>uestra cómo los tiempos promedio en Q1 han variado a lo largo de las temporadas. Se observan fluctuaciones que podrían estar relacionadas con cambios en las reglas, la tecnología de los vehículos, o las condiciones de las pistas.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pic>
        <p:nvPicPr>
          <p:cNvPr id="165" name="Google Shape;165;g2f24a9e5248_0_80"/>
          <p:cNvPicPr preferRelativeResize="0"/>
          <p:nvPr/>
        </p:nvPicPr>
        <p:blipFill>
          <a:blip r:embed="rId6">
            <a:alphaModFix/>
          </a:blip>
          <a:stretch>
            <a:fillRect/>
          </a:stretch>
        </p:blipFill>
        <p:spPr>
          <a:xfrm>
            <a:off x="847000" y="1640500"/>
            <a:ext cx="6666901" cy="3954150"/>
          </a:xfrm>
          <a:prstGeom prst="rect">
            <a:avLst/>
          </a:prstGeom>
          <a:gradFill>
            <a:gsLst>
              <a:gs pos="0">
                <a:srgbClr val="15141D"/>
              </a:gs>
              <a:gs pos="50000">
                <a:srgbClr val="15141D">
                  <a:alpha val="85882"/>
                </a:srgbClr>
              </a:gs>
              <a:gs pos="100000">
                <a:srgbClr val="15141D"/>
              </a:gs>
            </a:gsLst>
            <a:path path="circle">
              <a:fillToRect b="50%" l="50%" r="50%" t="50%"/>
            </a:path>
            <a:tileRect/>
          </a:gradFill>
          <a:ln>
            <a:noFill/>
          </a:ln>
        </p:spPr>
      </p:pic>
      <p:cxnSp>
        <p:nvCxnSpPr>
          <p:cNvPr id="166" name="Google Shape;166;g2f24a9e5248_0_80"/>
          <p:cNvCxnSpPr/>
          <p:nvPr/>
        </p:nvCxnSpPr>
        <p:spPr>
          <a:xfrm flipH="1" rot="10800000">
            <a:off x="1653200" y="3011488"/>
            <a:ext cx="5560200" cy="1794300"/>
          </a:xfrm>
          <a:prstGeom prst="straightConnector1">
            <a:avLst/>
          </a:prstGeom>
          <a:noFill/>
          <a:ln cap="flat" cmpd="sng" w="9525">
            <a:solidFill>
              <a:srgbClr val="10C6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g2f24a9e5248_0_1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73" name="Google Shape;173;g2f24a9e5248_0_1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74" name="Google Shape;174;g2f24a9e5248_0_1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5" name="Google Shape;175;g2f24a9e5248_0_13"/>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6" name="Google Shape;176;g2f24a9e5248_0_13"/>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7" name="Google Shape;177;g2f24a9e5248_0_13"/>
          <p:cNvSpPr txBox="1"/>
          <p:nvPr/>
        </p:nvSpPr>
        <p:spPr>
          <a:xfrm>
            <a:off x="847000" y="786000"/>
            <a:ext cx="8391000" cy="430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200">
                <a:solidFill>
                  <a:schemeClr val="lt1"/>
                </a:solidFill>
                <a:latin typeface="Play"/>
                <a:ea typeface="Play"/>
                <a:cs typeface="Play"/>
                <a:sym typeface="Play"/>
              </a:rPr>
              <a:t>VISUALIZACIONES GENERALES </a:t>
            </a:r>
            <a:r>
              <a:rPr b="1" lang="en-US" sz="2200">
                <a:solidFill>
                  <a:schemeClr val="lt1"/>
                </a:solidFill>
                <a:latin typeface="Play"/>
                <a:ea typeface="Play"/>
                <a:cs typeface="Play"/>
                <a:sym typeface="Play"/>
              </a:rPr>
              <a:t>PILOTOS</a:t>
            </a:r>
            <a:r>
              <a:rPr b="1" lang="en-US" sz="2200">
                <a:solidFill>
                  <a:schemeClr val="lt1"/>
                </a:solidFill>
                <a:latin typeface="Play"/>
                <a:ea typeface="Play"/>
                <a:cs typeface="Play"/>
                <a:sym typeface="Play"/>
              </a:rPr>
              <a:t> Y EQUIPOS</a:t>
            </a:r>
            <a:endParaRPr sz="1800"/>
          </a:p>
        </p:txBody>
      </p:sp>
      <p:sp>
        <p:nvSpPr>
          <p:cNvPr id="178" name="Google Shape;178;g2f24a9e5248_0_13"/>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79" name="Google Shape;179;g2f24a9e5248_0_13"/>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80" name="Google Shape;180;g2f24a9e5248_0_13"/>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pic>
        <p:nvPicPr>
          <p:cNvPr id="181" name="Google Shape;181;g2f24a9e5248_0_13"/>
          <p:cNvPicPr preferRelativeResize="0"/>
          <p:nvPr/>
        </p:nvPicPr>
        <p:blipFill>
          <a:blip r:embed="rId6">
            <a:alphaModFix/>
          </a:blip>
          <a:stretch>
            <a:fillRect/>
          </a:stretch>
        </p:blipFill>
        <p:spPr>
          <a:xfrm>
            <a:off x="905344" y="1557250"/>
            <a:ext cx="5212950" cy="3109850"/>
          </a:xfrm>
          <a:prstGeom prst="rect">
            <a:avLst/>
          </a:prstGeom>
          <a:noFill/>
          <a:ln>
            <a:noFill/>
          </a:ln>
        </p:spPr>
      </p:pic>
      <p:pic>
        <p:nvPicPr>
          <p:cNvPr id="182" name="Google Shape;182;g2f24a9e5248_0_13"/>
          <p:cNvPicPr preferRelativeResize="0"/>
          <p:nvPr/>
        </p:nvPicPr>
        <p:blipFill>
          <a:blip r:embed="rId7">
            <a:alphaModFix/>
          </a:blip>
          <a:stretch>
            <a:fillRect/>
          </a:stretch>
        </p:blipFill>
        <p:spPr>
          <a:xfrm>
            <a:off x="6375300" y="1557250"/>
            <a:ext cx="5212940" cy="3109850"/>
          </a:xfrm>
          <a:prstGeom prst="rect">
            <a:avLst/>
          </a:prstGeom>
          <a:gradFill>
            <a:gsLst>
              <a:gs pos="0">
                <a:srgbClr val="15141D"/>
              </a:gs>
              <a:gs pos="50000">
                <a:srgbClr val="15141D">
                  <a:alpha val="85882"/>
                </a:srgbClr>
              </a:gs>
              <a:gs pos="100000">
                <a:srgbClr val="15141D"/>
              </a:gs>
            </a:gsLst>
            <a:path path="circle">
              <a:fillToRect b="50%" l="50%" r="50%" t="50%"/>
            </a:path>
            <a:tileRect/>
          </a:gradFill>
          <a:ln>
            <a:noFill/>
          </a:ln>
        </p:spPr>
      </p:pic>
      <p:sp>
        <p:nvSpPr>
          <p:cNvPr id="183" name="Google Shape;183;g2f24a9e5248_0_13"/>
          <p:cNvSpPr txBox="1"/>
          <p:nvPr/>
        </p:nvSpPr>
        <p:spPr>
          <a:xfrm>
            <a:off x="847000" y="4786975"/>
            <a:ext cx="5528400" cy="646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Validamos la cantidad de victorias que hay por corredor históricos</a:t>
            </a:r>
            <a:endParaRPr/>
          </a:p>
        </p:txBody>
      </p:sp>
      <p:sp>
        <p:nvSpPr>
          <p:cNvPr id="184" name="Google Shape;184;g2f24a9e5248_0_13"/>
          <p:cNvSpPr txBox="1"/>
          <p:nvPr/>
        </p:nvSpPr>
        <p:spPr>
          <a:xfrm>
            <a:off x="6504525" y="4837675"/>
            <a:ext cx="5528400" cy="646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Hacemos lo mismo por equipo para encontrar alguna relación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g2f24a9e5248_0_10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91" name="Google Shape;191;g2f24a9e5248_0_10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92" name="Google Shape;192;g2f24a9e5248_0_10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3" name="Google Shape;193;g2f24a9e5248_0_103"/>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4" name="Google Shape;194;g2f24a9e5248_0_103"/>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5" name="Google Shape;195;g2f24a9e5248_0_103"/>
          <p:cNvSpPr txBox="1"/>
          <p:nvPr/>
        </p:nvSpPr>
        <p:spPr>
          <a:xfrm>
            <a:off x="822600" y="886850"/>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RESUMEN DE INSIGHTS MAS RELEVANTES</a:t>
            </a:r>
            <a:endParaRPr sz="2200"/>
          </a:p>
        </p:txBody>
      </p:sp>
      <p:sp>
        <p:nvSpPr>
          <p:cNvPr id="196" name="Google Shape;196;g2f24a9e5248_0_103"/>
          <p:cNvSpPr txBox="1"/>
          <p:nvPr/>
        </p:nvSpPr>
        <p:spPr>
          <a:xfrm>
            <a:off x="1119550" y="1385400"/>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97" name="Google Shape;197;g2f24a9e5248_0_103"/>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98" name="Google Shape;198;g2f24a9e5248_0_103"/>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
        <p:nvSpPr>
          <p:cNvPr id="199" name="Google Shape;199;g2f24a9e5248_0_103"/>
          <p:cNvSpPr txBox="1"/>
          <p:nvPr/>
        </p:nvSpPr>
        <p:spPr>
          <a:xfrm>
            <a:off x="822600" y="1885850"/>
            <a:ext cx="10546800" cy="3417000"/>
          </a:xfrm>
          <a:prstGeom prst="rect">
            <a:avLst/>
          </a:prstGeom>
          <a:noFill/>
          <a:ln>
            <a:noFill/>
          </a:ln>
        </p:spPr>
        <p:txBody>
          <a:bodyPr anchorCtr="0" anchor="t" bIns="45700" lIns="91425" spcFirstLastPara="1" rIns="91425" wrap="square" tIns="45700">
            <a:spAutoFit/>
          </a:bodyPr>
          <a:lstStyle/>
          <a:p>
            <a:pPr indent="-342900" lvl="0" marL="457200" rtl="0" algn="l">
              <a:spcBef>
                <a:spcPts val="0"/>
              </a:spcBef>
              <a:spcAft>
                <a:spcPts val="0"/>
              </a:spcAft>
              <a:buClr>
                <a:schemeClr val="lt1"/>
              </a:buClr>
              <a:buSzPts val="1800"/>
              <a:buChar char="●"/>
            </a:pPr>
            <a:r>
              <a:rPr b="1" lang="en-US" sz="1800">
                <a:solidFill>
                  <a:schemeClr val="lt1"/>
                </a:solidFill>
                <a:latin typeface="Play"/>
                <a:ea typeface="Play"/>
                <a:cs typeface="Play"/>
                <a:sym typeface="Play"/>
              </a:rPr>
              <a:t>Relación entre victorias y posición final:</a:t>
            </a:r>
            <a:r>
              <a:rPr lang="en-US" sz="1800">
                <a:solidFill>
                  <a:schemeClr val="lt1"/>
                </a:solidFill>
                <a:latin typeface="Play"/>
                <a:ea typeface="Play"/>
                <a:cs typeface="Play"/>
                <a:sym typeface="Play"/>
              </a:rPr>
              <a:t> Los pilotos que ganan más carreras a lo largo de la temporada consistentemente terminan en las posiciones más altas en la clasificación final.</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Consistencia en posiciones altas</a:t>
            </a:r>
            <a:r>
              <a:rPr b="1" lang="en-US" sz="1800">
                <a:solidFill>
                  <a:schemeClr val="lt1"/>
                </a:solidFill>
                <a:latin typeface="Play"/>
                <a:ea typeface="Play"/>
                <a:cs typeface="Play"/>
                <a:sym typeface="Play"/>
              </a:rPr>
              <a:t>:</a:t>
            </a:r>
            <a:r>
              <a:rPr lang="en-US" sz="1800">
                <a:solidFill>
                  <a:schemeClr val="lt1"/>
                </a:solidFill>
                <a:latin typeface="Play"/>
                <a:ea typeface="Play"/>
                <a:cs typeface="Play"/>
                <a:sym typeface="Play"/>
              </a:rPr>
              <a:t> Los pilotos que ganan más carreras a lo largo de la temporada consistentemente terminan en las posiciones más altas en la clasificación final.</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Impacto de la vuelta rápida en la posición final: </a:t>
            </a:r>
            <a:r>
              <a:rPr lang="en-US" sz="1800">
                <a:solidFill>
                  <a:schemeClr val="lt1"/>
                </a:solidFill>
                <a:latin typeface="Play"/>
                <a:ea typeface="Play"/>
                <a:cs typeface="Play"/>
                <a:sym typeface="Play"/>
              </a:rPr>
              <a:t> Los pilotos que logran la vuelta más rápida en una carrera tienden a obtener posiciones finales más altas.</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Mejora de posición durante la carrera:</a:t>
            </a:r>
            <a:r>
              <a:rPr lang="en-US" sz="1800">
                <a:solidFill>
                  <a:schemeClr val="lt1"/>
                </a:solidFill>
                <a:latin typeface="Play"/>
                <a:ea typeface="Play"/>
                <a:cs typeface="Play"/>
                <a:sym typeface="Play"/>
              </a:rPr>
              <a:t> Algunos pilotos demuestran una capacidad notable para mejorar su posición desde la salida hasta el final de la carrera, lo que indica una estrategia y habilidades de conducción superiores.</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Eficiencia en las paradas en boxes:</a:t>
            </a:r>
            <a:r>
              <a:rPr lang="en-US" sz="1800">
                <a:solidFill>
                  <a:schemeClr val="lt1"/>
                </a:solidFill>
                <a:latin typeface="Play"/>
                <a:ea typeface="Play"/>
                <a:cs typeface="Play"/>
                <a:sym typeface="Play"/>
              </a:rPr>
              <a:t> Los equipos que realizan paradas en boxes más rápidas obtienen una ventaja significativa, lo que se traduce en mejores posiciones finales. La eficiencia en boxes es crucial para mantener la competitividad en la carrera.</a:t>
            </a:r>
            <a:endParaRPr sz="1800">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3"/>
          <p:cNvPicPr preferRelativeResize="0"/>
          <p:nvPr/>
        </p:nvPicPr>
        <p:blipFill rotWithShape="1">
          <a:blip r:embed="rId3">
            <a:alphaModFix/>
          </a:blip>
          <a:srcRect b="4198" l="0" r="0" t="11427"/>
          <a:stretch/>
        </p:blipFill>
        <p:spPr>
          <a:xfrm>
            <a:off x="0" y="0"/>
            <a:ext cx="12192000" cy="6858000"/>
          </a:xfrm>
          <a:prstGeom prst="rect">
            <a:avLst/>
          </a:prstGeom>
          <a:noFill/>
          <a:ln>
            <a:noFill/>
          </a:ln>
        </p:spPr>
      </p:pic>
      <p:pic>
        <p:nvPicPr>
          <p:cNvPr id="205" name="Google Shape;205;p3"/>
          <p:cNvPicPr preferRelativeResize="0"/>
          <p:nvPr/>
        </p:nvPicPr>
        <p:blipFill rotWithShape="1">
          <a:blip r:embed="rId4">
            <a:alphaModFix/>
          </a:blip>
          <a:srcRect b="4198" l="0" r="0" t="11427"/>
          <a:stretch/>
        </p:blipFill>
        <p:spPr>
          <a:xfrm>
            <a:off x="0" y="-1"/>
            <a:ext cx="12192000" cy="6858000"/>
          </a:xfrm>
          <a:prstGeom prst="rect">
            <a:avLst/>
          </a:prstGeom>
          <a:noFill/>
          <a:ln>
            <a:noFill/>
          </a:ln>
        </p:spPr>
      </p:pic>
      <p:sp>
        <p:nvSpPr>
          <p:cNvPr id="206" name="Google Shape;206;p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07" name="Google Shape;207;p3"/>
          <p:cNvSpPr txBox="1"/>
          <p:nvPr/>
        </p:nvSpPr>
        <p:spPr>
          <a:xfrm>
            <a:off x="2907630" y="7248119"/>
            <a:ext cx="6376737" cy="138499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lt1"/>
                </a:solidFill>
                <a:latin typeface="Play"/>
                <a:ea typeface="Play"/>
                <a:cs typeface="Play"/>
                <a:sym typeface="Play"/>
              </a:rPr>
              <a:t>FORMULA 1 ROLEX BELGIAN GRAND PRIX 2022</a:t>
            </a:r>
            <a:endParaRPr/>
          </a:p>
          <a:p>
            <a:pPr indent="0" lvl="0" marL="0" marR="0" rtl="0" algn="ctr">
              <a:spcBef>
                <a:spcPts val="0"/>
              </a:spcBef>
              <a:spcAft>
                <a:spcPts val="0"/>
              </a:spcAft>
              <a:buNone/>
            </a:pPr>
            <a:r>
              <a:t/>
            </a:r>
            <a:endParaRPr b="1" i="0" sz="2800" u="none" cap="none" strike="noStrike">
              <a:solidFill>
                <a:schemeClr val="lt1"/>
              </a:solidFill>
              <a:latin typeface="Play"/>
              <a:ea typeface="Play"/>
              <a:cs typeface="Play"/>
              <a:sym typeface="Play"/>
            </a:endParaRPr>
          </a:p>
        </p:txBody>
      </p:sp>
      <p:pic>
        <p:nvPicPr>
          <p:cNvPr id="208" name="Google Shape;208;p3"/>
          <p:cNvPicPr preferRelativeResize="0"/>
          <p:nvPr/>
        </p:nvPicPr>
        <p:blipFill>
          <a:blip r:embed="rId5">
            <a:alphaModFix/>
          </a:blip>
          <a:stretch>
            <a:fillRect/>
          </a:stretch>
        </p:blipFill>
        <p:spPr>
          <a:xfrm>
            <a:off x="1326664" y="798250"/>
            <a:ext cx="9461985" cy="5781876"/>
          </a:xfrm>
          <a:prstGeom prst="rect">
            <a:avLst/>
          </a:prstGeom>
          <a:noFill/>
          <a:ln>
            <a:noFill/>
          </a:ln>
        </p:spPr>
      </p:pic>
      <p:sp>
        <p:nvSpPr>
          <p:cNvPr id="209" name="Google Shape;209;p3"/>
          <p:cNvSpPr txBox="1"/>
          <p:nvPr/>
        </p:nvSpPr>
        <p:spPr>
          <a:xfrm>
            <a:off x="693425" y="305650"/>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VISUALIZACIÓN - HOJA 1</a:t>
            </a:r>
            <a:endParaRPr sz="2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pic>
        <p:nvPicPr>
          <p:cNvPr id="214" name="Google Shape;214;g2f24a9e5248_0_13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215" name="Google Shape;215;g2f24a9e5248_0_13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216" name="Google Shape;216;g2f24a9e5248_0_13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7" name="Google Shape;217;g2f24a9e5248_0_133"/>
          <p:cNvSpPr txBox="1"/>
          <p:nvPr/>
        </p:nvSpPr>
        <p:spPr>
          <a:xfrm>
            <a:off x="2907630" y="7248119"/>
            <a:ext cx="6376800" cy="1385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lt1"/>
                </a:solidFill>
                <a:latin typeface="Play"/>
                <a:ea typeface="Play"/>
                <a:cs typeface="Play"/>
                <a:sym typeface="Play"/>
              </a:rPr>
              <a:t>FORMULA 1 ROLEX BELGIAN GRAND PRIX 2022</a:t>
            </a:r>
            <a:endParaRPr/>
          </a:p>
          <a:p>
            <a:pPr indent="0" lvl="0" marL="0" marR="0" rtl="0" algn="ctr">
              <a:spcBef>
                <a:spcPts val="0"/>
              </a:spcBef>
              <a:spcAft>
                <a:spcPts val="0"/>
              </a:spcAft>
              <a:buNone/>
            </a:pPr>
            <a:r>
              <a:t/>
            </a:r>
            <a:endParaRPr b="1" i="0" sz="2800" u="none" cap="none" strike="noStrike">
              <a:solidFill>
                <a:schemeClr val="lt1"/>
              </a:solidFill>
              <a:latin typeface="Play"/>
              <a:ea typeface="Play"/>
              <a:cs typeface="Play"/>
              <a:sym typeface="Play"/>
            </a:endParaRPr>
          </a:p>
        </p:txBody>
      </p:sp>
      <p:sp>
        <p:nvSpPr>
          <p:cNvPr id="218" name="Google Shape;218;g2f24a9e5248_0_133"/>
          <p:cNvSpPr txBox="1"/>
          <p:nvPr/>
        </p:nvSpPr>
        <p:spPr>
          <a:xfrm>
            <a:off x="693425" y="305650"/>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VISUALIZACIÓN - HOJA 2</a:t>
            </a:r>
            <a:endParaRPr sz="2200"/>
          </a:p>
        </p:txBody>
      </p:sp>
      <p:pic>
        <p:nvPicPr>
          <p:cNvPr id="219" name="Google Shape;219;g2f24a9e5248_0_133"/>
          <p:cNvPicPr preferRelativeResize="0"/>
          <p:nvPr/>
        </p:nvPicPr>
        <p:blipFill>
          <a:blip r:embed="rId5">
            <a:alphaModFix/>
          </a:blip>
          <a:stretch>
            <a:fillRect/>
          </a:stretch>
        </p:blipFill>
        <p:spPr>
          <a:xfrm>
            <a:off x="1325650" y="798250"/>
            <a:ext cx="9519274" cy="57811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2022-08-17T06:41:39Z</dcterms:created>
  <dc:creator>Microsoft Office User</dc:creator>
</cp:coreProperties>
</file>